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3" autoAdjust="0"/>
    <p:restoredTop sz="94660"/>
  </p:normalViewPr>
  <p:slideViewPr>
    <p:cSldViewPr snapToGrid="0">
      <p:cViewPr>
        <p:scale>
          <a:sx n="88" d="100"/>
          <a:sy n="88" d="100"/>
        </p:scale>
        <p:origin x="1915" y="-16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7830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696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245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5315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501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1454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6148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5809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698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5354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0969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E613C-C298-47E8-9358-28E647A1A6F8}" type="datetimeFigureOut">
              <a:rPr lang="ar-AE" smtClean="0"/>
              <a:t>21/06/1442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3601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.emf"/><Relationship Id="rId3" Type="http://schemas.openxmlformats.org/officeDocument/2006/relationships/image" Target="../media/image5.png"/><Relationship Id="rId21" Type="http://schemas.openxmlformats.org/officeDocument/2006/relationships/oleObject" Target="../embeddings/oleObject4.bin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20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oleObject" Target="../embeddings/oleObject3.bin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2.emf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FEA39C2-5323-4776-8278-8543F1D8689D}"/>
              </a:ext>
            </a:extLst>
          </p:cNvPr>
          <p:cNvSpPr/>
          <p:nvPr/>
        </p:nvSpPr>
        <p:spPr>
          <a:xfrm>
            <a:off x="208620" y="683693"/>
            <a:ext cx="6344580" cy="12848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AE" sz="1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 </a:t>
            </a:r>
          </a:p>
          <a:p>
            <a:pPr lvl="0" algn="r"/>
            <a:r>
              <a:rPr lang="ar-AE" sz="1400" b="1" dirty="0">
                <a:solidFill>
                  <a:schemeClr val="tx1"/>
                </a:solidFill>
              </a:rPr>
              <a:t>1- </a:t>
            </a:r>
            <a:r>
              <a:rPr lang="ar-SA" sz="1400" dirty="0">
                <a:solidFill>
                  <a:schemeClr val="tx1"/>
                </a:solidFill>
              </a:rPr>
              <a:t>.أن يحفظ  الطالب  الحديث الشريف مُراعيةً  قواعد القراءة السليمة المعبرة.</a:t>
            </a:r>
            <a:endParaRPr lang="ar-AE" sz="1400" dirty="0">
              <a:solidFill>
                <a:schemeClr val="tx1"/>
              </a:solidFill>
            </a:endParaRPr>
          </a:p>
          <a:p>
            <a:pPr lvl="0" algn="r"/>
            <a:r>
              <a:rPr lang="ar-AE" sz="1400" dirty="0">
                <a:solidFill>
                  <a:schemeClr val="tx1"/>
                </a:solidFill>
              </a:rPr>
              <a:t>2- أن يشرح الطالب معاني كلمات الحديث</a:t>
            </a:r>
            <a:endParaRPr lang="en-US" sz="1400" dirty="0">
              <a:solidFill>
                <a:schemeClr val="tx1"/>
              </a:solidFill>
            </a:endParaRPr>
          </a:p>
          <a:p>
            <a:pPr lvl="0" algn="r"/>
            <a:r>
              <a:rPr lang="ar-AE" sz="1400" dirty="0">
                <a:solidFill>
                  <a:schemeClr val="tx1"/>
                </a:solidFill>
              </a:rPr>
              <a:t>3- </a:t>
            </a:r>
            <a:r>
              <a:rPr lang="ar-SA" sz="1400" dirty="0">
                <a:solidFill>
                  <a:schemeClr val="tx1"/>
                </a:solidFill>
              </a:rPr>
              <a:t>أن يبين الطالب  حكم الإسراف. </a:t>
            </a:r>
            <a:endParaRPr lang="ar-AE" sz="1400" dirty="0">
              <a:solidFill>
                <a:schemeClr val="tx1"/>
              </a:solidFill>
            </a:endParaRPr>
          </a:p>
          <a:p>
            <a:pPr lvl="0" algn="r"/>
            <a:r>
              <a:rPr lang="ar-AE" sz="1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AE" sz="1400" dirty="0">
                <a:solidFill>
                  <a:schemeClr val="tx1"/>
                </a:solidFill>
              </a:rPr>
              <a:t>4- </a:t>
            </a:r>
            <a:r>
              <a:rPr lang="ar-SA" sz="1400" dirty="0">
                <a:solidFill>
                  <a:schemeClr val="tx1"/>
                </a:solidFill>
              </a:rPr>
              <a:t>أن يبين الطالب </a:t>
            </a:r>
            <a:r>
              <a:rPr lang="ar-AE" sz="1400" dirty="0">
                <a:solidFill>
                  <a:schemeClr val="tx1"/>
                </a:solidFill>
              </a:rPr>
              <a:t>العلاقة بين</a:t>
            </a:r>
            <a:r>
              <a:rPr lang="ar-SA" sz="1400" dirty="0">
                <a:solidFill>
                  <a:schemeClr val="tx1"/>
                </a:solidFill>
              </a:rPr>
              <a:t> الإسراف </a:t>
            </a:r>
            <a:r>
              <a:rPr lang="ar-AE" sz="1400" dirty="0">
                <a:solidFill>
                  <a:schemeClr val="tx1"/>
                </a:solidFill>
              </a:rPr>
              <a:t> والخيلاء  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FDD462-D2DA-48ED-B269-9F8E214FA94C}"/>
              </a:ext>
            </a:extLst>
          </p:cNvPr>
          <p:cNvSpPr txBox="1">
            <a:spLocks/>
          </p:cNvSpPr>
          <p:nvPr/>
        </p:nvSpPr>
        <p:spPr>
          <a:xfrm>
            <a:off x="1921646" y="179636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ورقة عمل : </a:t>
            </a: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الاعتدال في الإنفاق </a:t>
            </a:r>
            <a:r>
              <a:rPr lang="ar-AE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(1)</a:t>
            </a:r>
            <a:r>
              <a:rPr lang="ar-AE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4A8B5E-3BC8-4126-A60B-3E1C692F4B73}"/>
              </a:ext>
            </a:extLst>
          </p:cNvPr>
          <p:cNvSpPr/>
          <p:nvPr/>
        </p:nvSpPr>
        <p:spPr>
          <a:xfrm>
            <a:off x="116632" y="3134158"/>
            <a:ext cx="6669360" cy="18466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ar-AE" sz="1400" dirty="0"/>
              <a:t>عن النبي صلى الله عليه وسلم قال :</a:t>
            </a:r>
            <a:endParaRPr lang="en-US" sz="1400" dirty="0"/>
          </a:p>
          <a:p>
            <a:pPr algn="ctr"/>
            <a:endParaRPr lang="ar-AE" sz="1400" dirty="0"/>
          </a:p>
          <a:p>
            <a:pPr algn="ctr"/>
            <a:r>
              <a:rPr lang="ar-AE" sz="1400" b="1" dirty="0"/>
              <a:t>( </a:t>
            </a:r>
            <a:r>
              <a:rPr lang="ar-AE" sz="2000" b="1" dirty="0"/>
              <a:t>كُلوا و </a:t>
            </a:r>
            <a:r>
              <a:rPr lang="ar-AE" sz="1050" dirty="0"/>
              <a:t>.............</a:t>
            </a:r>
            <a:r>
              <a:rPr lang="ar-AE" sz="2000" b="1" dirty="0"/>
              <a:t> وَ </a:t>
            </a:r>
            <a:r>
              <a:rPr lang="ar-AE" sz="1050" dirty="0">
                <a:solidFill>
                  <a:prstClr val="black"/>
                </a:solidFill>
              </a:rPr>
              <a:t>.................</a:t>
            </a:r>
            <a:r>
              <a:rPr lang="ar-AE" sz="2000" b="1" dirty="0"/>
              <a:t> و </a:t>
            </a:r>
            <a:r>
              <a:rPr lang="ar-AE" sz="1050" dirty="0">
                <a:solidFill>
                  <a:prstClr val="black"/>
                </a:solidFill>
              </a:rPr>
              <a:t>...................</a:t>
            </a:r>
            <a:r>
              <a:rPr lang="ar-AE" sz="2000" b="1" dirty="0"/>
              <a:t>  في غَيرِ </a:t>
            </a:r>
            <a:r>
              <a:rPr lang="ar-AE" sz="1050" dirty="0">
                <a:solidFill>
                  <a:prstClr val="black"/>
                </a:solidFill>
              </a:rPr>
              <a:t>...................</a:t>
            </a:r>
            <a:r>
              <a:rPr lang="ar-AE" sz="2000" b="1" dirty="0"/>
              <a:t>  وَلَا </a:t>
            </a:r>
            <a:r>
              <a:rPr lang="ar-AE" sz="1050" dirty="0">
                <a:solidFill>
                  <a:prstClr val="black"/>
                </a:solidFill>
              </a:rPr>
              <a:t>...................</a:t>
            </a:r>
            <a:r>
              <a:rPr lang="ar-AE" sz="2000" b="1" dirty="0"/>
              <a:t> </a:t>
            </a:r>
            <a:r>
              <a:rPr lang="ar-AE" sz="1400" b="1" dirty="0"/>
              <a:t>)  </a:t>
            </a:r>
            <a:r>
              <a:rPr lang="ar-AE" sz="600" dirty="0"/>
              <a:t>رواه البخاري</a:t>
            </a:r>
            <a:r>
              <a:rPr lang="ar-AE" sz="1100" dirty="0"/>
              <a:t> .</a:t>
            </a:r>
          </a:p>
          <a:p>
            <a:pPr algn="ctr"/>
            <a:endParaRPr lang="ar-AE" sz="1100" dirty="0"/>
          </a:p>
          <a:p>
            <a:pPr algn="ctr"/>
            <a:endParaRPr lang="ar-AE" sz="1100" dirty="0"/>
          </a:p>
          <a:p>
            <a:pPr algn="ctr"/>
            <a:endParaRPr lang="ar-AE" sz="1100" dirty="0"/>
          </a:p>
          <a:p>
            <a:pPr algn="ctr"/>
            <a:endParaRPr lang="ar-AE" sz="1100" dirty="0"/>
          </a:p>
          <a:p>
            <a:pPr algn="ctr"/>
            <a:endParaRPr lang="ar-AE" sz="1100" dirty="0"/>
          </a:p>
          <a:p>
            <a:pPr algn="ctr"/>
            <a:endParaRPr lang="ar-AE" sz="1100" dirty="0"/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21061D5F-C034-483C-B669-8B2577D02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284" y="4254611"/>
            <a:ext cx="675437" cy="613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0D6047-6665-4720-92FC-796F02ACC84B}"/>
              </a:ext>
            </a:extLst>
          </p:cNvPr>
          <p:cNvSpPr txBox="1"/>
          <p:nvPr/>
        </p:nvSpPr>
        <p:spPr>
          <a:xfrm>
            <a:off x="239101" y="2107512"/>
            <a:ext cx="6344580" cy="341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 rtl="1"/>
            <a:r>
              <a:rPr lang="ar-AE" sz="1600" b="1" dirty="0">
                <a:solidFill>
                  <a:srgbClr val="C00000"/>
                </a:solidFill>
              </a:rPr>
              <a:t>1- ضع الكلمات الآتية في المكان المناسب  :</a:t>
            </a:r>
          </a:p>
        </p:txBody>
      </p:sp>
      <p:pic>
        <p:nvPicPr>
          <p:cNvPr id="14" name="صورة 7">
            <a:extLst>
              <a:ext uri="{FF2B5EF4-FFF2-40B4-BE49-F238E27FC236}">
                <a16:creationId xmlns:a16="http://schemas.microsoft.com/office/drawing/2014/main" id="{728547E5-5B9E-4E9A-9B83-3145AABD9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489" y="4191807"/>
            <a:ext cx="676715" cy="670618"/>
          </a:xfrm>
          <a:prstGeom prst="rect">
            <a:avLst/>
          </a:prstGeom>
        </p:spPr>
      </p:pic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1A68BAFF-0BED-4055-A767-6E6D62D363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2597405"/>
              </p:ext>
            </p:extLst>
          </p:nvPr>
        </p:nvGraphicFramePr>
        <p:xfrm>
          <a:off x="1214142" y="4110563"/>
          <a:ext cx="421946" cy="833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CorelDRAW" r:id="rId5" imgW="3378602" imgH="7695949" progId="CorelDraw.Graphic.21">
                  <p:embed/>
                </p:oleObj>
              </mc:Choice>
              <mc:Fallback>
                <p:oleObj name="CorelDRAW" r:id="rId5" imgW="3378602" imgH="7695949" progId="CorelDraw.Graphic.21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E3A8D2E9-249E-4A56-B6D9-67089CA943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14142" y="4110563"/>
                        <a:ext cx="421946" cy="833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E6A05D6F-C088-4A1D-BAFA-5578C2B64C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2991" y="4275974"/>
            <a:ext cx="617277" cy="6117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81FBC0-CFD7-49BA-96F7-034BB3B24C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6448" y="4384033"/>
            <a:ext cx="394818" cy="3948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D63B4A9-BCDA-4868-89B5-296F71A046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3028" y="4231433"/>
            <a:ext cx="469433" cy="5913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47B4FA-ED0B-4D28-9C68-B3746F45EFC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19723"/>
          <a:stretch/>
        </p:blipFill>
        <p:spPr>
          <a:xfrm>
            <a:off x="1747937" y="2485765"/>
            <a:ext cx="713108" cy="5290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C540DC8-1A7E-431C-91CD-D5A54E84843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-17158" b="1"/>
          <a:stretch/>
        </p:blipFill>
        <p:spPr>
          <a:xfrm>
            <a:off x="3961253" y="2489543"/>
            <a:ext cx="728174" cy="517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1B1B1B-55D3-4887-82D8-AABF2BACEF8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-18869" b="1"/>
          <a:stretch/>
        </p:blipFill>
        <p:spPr>
          <a:xfrm>
            <a:off x="5070387" y="2489543"/>
            <a:ext cx="919006" cy="5253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07A479F-E60A-48A7-A69B-B73F64CEC63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-18014"/>
          <a:stretch/>
        </p:blipFill>
        <p:spPr>
          <a:xfrm>
            <a:off x="617428" y="2489543"/>
            <a:ext cx="893896" cy="5215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9ECB4C-C00B-4D9D-B601-94A0ECA45834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-18869" b="1"/>
          <a:stretch/>
        </p:blipFill>
        <p:spPr>
          <a:xfrm>
            <a:off x="2786181" y="2485765"/>
            <a:ext cx="753283" cy="5253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9">
            <a:extLst>
              <a:ext uri="{FF2B5EF4-FFF2-40B4-BE49-F238E27FC236}">
                <a16:creationId xmlns:a16="http://schemas.microsoft.com/office/drawing/2014/main" id="{58A776F6-FDF6-44DD-BFAA-F9A0DD3B2970}"/>
              </a:ext>
            </a:extLst>
          </p:cNvPr>
          <p:cNvSpPr txBox="1"/>
          <p:nvPr/>
        </p:nvSpPr>
        <p:spPr>
          <a:xfrm>
            <a:off x="174992" y="5203760"/>
            <a:ext cx="659735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 rtl="1"/>
            <a:r>
              <a:rPr lang="ar-AE" b="1" dirty="0">
                <a:solidFill>
                  <a:srgbClr val="C00000"/>
                </a:solidFill>
              </a:rPr>
              <a:t>2- ضع إشارة(  √   )   أمام المعنى  الصحيح  للكلمات الآتية :</a:t>
            </a:r>
          </a:p>
        </p:txBody>
      </p:sp>
      <p:pic>
        <p:nvPicPr>
          <p:cNvPr id="27" name="صورة 6">
            <a:extLst>
              <a:ext uri="{FF2B5EF4-FFF2-40B4-BE49-F238E27FC236}">
                <a16:creationId xmlns:a16="http://schemas.microsoft.com/office/drawing/2014/main" id="{AED2BACD-2A5E-4CF7-A720-982B397FE2D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5433" y="5666360"/>
            <a:ext cx="3534901" cy="2287769"/>
          </a:xfrm>
          <a:prstGeom prst="rect">
            <a:avLst/>
          </a:prstGeom>
        </p:spPr>
      </p:pic>
      <p:pic>
        <p:nvPicPr>
          <p:cNvPr id="29" name="صورة 1">
            <a:extLst>
              <a:ext uri="{FF2B5EF4-FFF2-40B4-BE49-F238E27FC236}">
                <a16:creationId xmlns:a16="http://schemas.microsoft.com/office/drawing/2014/main" id="{9EBCAD24-5EAF-4D01-923A-CCE1CC2FBBD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04129" y="5698753"/>
            <a:ext cx="877724" cy="877724"/>
          </a:xfrm>
          <a:prstGeom prst="rect">
            <a:avLst/>
          </a:prstGeom>
        </p:spPr>
      </p:pic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353360E4-DB0E-4AD3-8C16-869D7D2825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654200"/>
              </p:ext>
            </p:extLst>
          </p:nvPr>
        </p:nvGraphicFramePr>
        <p:xfrm>
          <a:off x="4578882" y="5763260"/>
          <a:ext cx="877724" cy="943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CorelDRAW" r:id="rId17" imgW="7159114" imgH="7694252" progId="CorelDraw.Graphic.21">
                  <p:embed/>
                </p:oleObj>
              </mc:Choice>
              <mc:Fallback>
                <p:oleObj name="CorelDRAW" r:id="rId17" imgW="7159114" imgH="7694252" progId="CorelDraw.Graphic.2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1D4F3F0-6DB6-4E3D-9099-F076EA567B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578882" y="5763260"/>
                        <a:ext cx="877724" cy="943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31">
            <a:extLst>
              <a:ext uri="{FF2B5EF4-FFF2-40B4-BE49-F238E27FC236}">
                <a16:creationId xmlns:a16="http://schemas.microsoft.com/office/drawing/2014/main" id="{AC560149-4A5A-45DE-9BD2-90BEE355450F}"/>
              </a:ext>
            </a:extLst>
          </p:cNvPr>
          <p:cNvSpPr/>
          <p:nvPr/>
        </p:nvSpPr>
        <p:spPr>
          <a:xfrm>
            <a:off x="208620" y="7913730"/>
            <a:ext cx="649529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ar-AE" b="1" dirty="0"/>
              <a:t>قال  تعالى:</a:t>
            </a:r>
            <a:br>
              <a:rPr lang="ar-AE" b="1" dirty="0"/>
            </a:br>
            <a:r>
              <a:rPr lang="ar-AE" b="1" dirty="0"/>
              <a:t>(وَكُلُوا وَاشْرَبُوا </a:t>
            </a:r>
            <a:r>
              <a:rPr lang="ar-AE" b="1" dirty="0">
                <a:solidFill>
                  <a:srgbClr val="C00000"/>
                </a:solidFill>
              </a:rPr>
              <a:t>وَلَا تُسْرِفُوا </a:t>
            </a:r>
            <a:r>
              <a:rPr lang="ar-AE" b="1" dirty="0"/>
              <a:t>إِنَّهُ </a:t>
            </a:r>
            <a:r>
              <a:rPr lang="ar-AE" b="1" dirty="0">
                <a:solidFill>
                  <a:srgbClr val="C00000"/>
                </a:solidFill>
              </a:rPr>
              <a:t>لَا يُحِبُّ الْمُسْرِفِينَ</a:t>
            </a:r>
            <a:r>
              <a:rPr lang="ar-AE" b="1" dirty="0"/>
              <a:t>)  </a:t>
            </a:r>
            <a:r>
              <a:rPr lang="ar-AE" sz="1200" b="1" dirty="0"/>
              <a:t>الأعراف: 31.</a:t>
            </a:r>
            <a:endParaRPr lang="ar-AE" sz="3200" b="1" dirty="0"/>
          </a:p>
        </p:txBody>
      </p:sp>
      <p:sp>
        <p:nvSpPr>
          <p:cNvPr id="33" name="TextBox 29">
            <a:extLst>
              <a:ext uri="{FF2B5EF4-FFF2-40B4-BE49-F238E27FC236}">
                <a16:creationId xmlns:a16="http://schemas.microsoft.com/office/drawing/2014/main" id="{1DA1FC7A-3E89-453B-98AE-4EA298F5C5A0}"/>
              </a:ext>
            </a:extLst>
          </p:cNvPr>
          <p:cNvSpPr txBox="1"/>
          <p:nvPr/>
        </p:nvSpPr>
        <p:spPr>
          <a:xfrm>
            <a:off x="827620" y="8732449"/>
            <a:ext cx="58326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b="1" dirty="0">
                <a:solidFill>
                  <a:srgbClr val="C00000"/>
                </a:solidFill>
              </a:rPr>
              <a:t>3- </a:t>
            </a:r>
            <a:r>
              <a:rPr lang="ar-AE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ما حكم الإسراف  في الإسلام ؟  </a:t>
            </a:r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093E2626-097F-48D8-85F5-0DAF6546FB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703582"/>
              </p:ext>
            </p:extLst>
          </p:nvPr>
        </p:nvGraphicFramePr>
        <p:xfrm>
          <a:off x="4670376" y="6831000"/>
          <a:ext cx="481835" cy="999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CorelDRAW" r:id="rId19" imgW="3792846" imgH="7881751" progId="CorelDraw.Graphic.21">
                  <p:embed/>
                </p:oleObj>
              </mc:Choice>
              <mc:Fallback>
                <p:oleObj name="CorelDRAW" r:id="rId19" imgW="3792846" imgH="7881751" progId="CorelDraw.Graphic.21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5519B62-1F9C-47E0-8EC7-0B850556D5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670376" y="6831000"/>
                        <a:ext cx="481835" cy="999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8FBB838A-8E92-4406-9281-7F6F353BD7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079175"/>
              </p:ext>
            </p:extLst>
          </p:nvPr>
        </p:nvGraphicFramePr>
        <p:xfrm>
          <a:off x="5418490" y="6769611"/>
          <a:ext cx="877724" cy="1072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CorelDRAW" r:id="rId21" imgW="3707786" imgH="4530098" progId="CorelDraw.Graphic.21">
                  <p:embed/>
                </p:oleObj>
              </mc:Choice>
              <mc:Fallback>
                <p:oleObj name="CorelDRAW" r:id="rId21" imgW="3707786" imgH="4530098" progId="CorelDraw.Graphic.21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CFE38B99-6952-4422-A23E-0E7CA7C79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418490" y="6769611"/>
                        <a:ext cx="877724" cy="1072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FDA612B0-3704-41B0-B3D9-D29D77FE22BC}"/>
              </a:ext>
            </a:extLst>
          </p:cNvPr>
          <p:cNvSpPr txBox="1"/>
          <p:nvPr/>
        </p:nvSpPr>
        <p:spPr>
          <a:xfrm>
            <a:off x="336971" y="8699917"/>
            <a:ext cx="259823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2000" dirty="0"/>
              <a:t>مكروه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2000" dirty="0"/>
              <a:t> منهي عنه ( حرام)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2000" dirty="0"/>
              <a:t>مندوب</a:t>
            </a:r>
          </a:p>
        </p:txBody>
      </p:sp>
    </p:spTree>
    <p:extLst>
      <p:ext uri="{BB962C8B-B14F-4D97-AF65-F5344CB8AC3E}">
        <p14:creationId xmlns:p14="http://schemas.microsoft.com/office/powerpoint/2010/main" val="1872967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152F3AA-B95A-4755-9531-BCE809D39518}"/>
              </a:ext>
            </a:extLst>
          </p:cNvPr>
          <p:cNvSpPr/>
          <p:nvPr/>
        </p:nvSpPr>
        <p:spPr>
          <a:xfrm>
            <a:off x="4028773" y="6657326"/>
            <a:ext cx="2119566" cy="191050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4BA957-481D-41C8-83E0-998BCD409E91}"/>
              </a:ext>
            </a:extLst>
          </p:cNvPr>
          <p:cNvSpPr/>
          <p:nvPr/>
        </p:nvSpPr>
        <p:spPr>
          <a:xfrm>
            <a:off x="864000" y="6592674"/>
            <a:ext cx="2024850" cy="19130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6E8996A-56D7-46D6-B518-0AD9078967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549482"/>
              </p:ext>
            </p:extLst>
          </p:nvPr>
        </p:nvGraphicFramePr>
        <p:xfrm>
          <a:off x="4638572" y="6934520"/>
          <a:ext cx="825971" cy="88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CorelDRAW" r:id="rId3" imgW="7159114" imgH="7694252" progId="CorelDraw.Graphic.21">
                  <p:embed/>
                </p:oleObj>
              </mc:Choice>
              <mc:Fallback>
                <p:oleObj name="CorelDRAW" r:id="rId3" imgW="7159114" imgH="7694252" progId="CorelDraw.Graphic.21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353360E4-DB0E-4AD3-8C16-869D7D2825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38572" y="6934520"/>
                        <a:ext cx="825971" cy="88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FBFD276-9983-4CD0-BE27-7B6E65AC4D01}"/>
              </a:ext>
            </a:extLst>
          </p:cNvPr>
          <p:cNvSpPr/>
          <p:nvPr/>
        </p:nvSpPr>
        <p:spPr>
          <a:xfrm>
            <a:off x="2574597" y="6236484"/>
            <a:ext cx="4004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3- ما العلاقة بين الإسراف والخيلاء ؟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EEE4AB-1813-44DE-B754-B73468B7232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1159" t="12276" r="3018" b="9549"/>
          <a:stretch/>
        </p:blipFill>
        <p:spPr>
          <a:xfrm>
            <a:off x="2665855" y="7325485"/>
            <a:ext cx="1602756" cy="5428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DAABBE-3689-40D2-842F-1E7AC12E2E1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9436"/>
          <a:stretch/>
        </p:blipFill>
        <p:spPr>
          <a:xfrm flipH="1">
            <a:off x="1926712" y="7050403"/>
            <a:ext cx="280652" cy="743109"/>
          </a:xfrm>
          <a:prstGeom prst="rect">
            <a:avLst/>
          </a:prstGeom>
        </p:spPr>
      </p:pic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AF727F1-C9EB-4414-A280-EA0CE19AED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87423"/>
              </p:ext>
            </p:extLst>
          </p:nvPr>
        </p:nvGraphicFramePr>
        <p:xfrm>
          <a:off x="1344435" y="6800907"/>
          <a:ext cx="452044" cy="892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CorelDRAW" r:id="rId7" imgW="3378602" imgH="7695949" progId="CorelDraw.Graphic.21">
                  <p:embed/>
                </p:oleObj>
              </mc:Choice>
              <mc:Fallback>
                <p:oleObj name="CorelDRAW" r:id="rId7" imgW="3378602" imgH="7695949" progId="CorelDraw.Graphic.21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1A68BAFF-0BED-4055-A767-6E6D62D363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44435" y="6800907"/>
                        <a:ext cx="452044" cy="892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C4002345-35D9-4A4D-A3BE-46F434BB4FDC}"/>
              </a:ext>
            </a:extLst>
          </p:cNvPr>
          <p:cNvSpPr/>
          <p:nvPr/>
        </p:nvSpPr>
        <p:spPr>
          <a:xfrm>
            <a:off x="1241700" y="7824567"/>
            <a:ext cx="1277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2400" b="1" dirty="0">
                <a:solidFill>
                  <a:srgbClr val="C00000"/>
                </a:solidFill>
              </a:rPr>
              <a:t> الخيلاء</a:t>
            </a:r>
            <a:endParaRPr lang="ar-AE" sz="2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17A41F-1D18-407F-B64C-4F462945CA3E}"/>
              </a:ext>
            </a:extLst>
          </p:cNvPr>
          <p:cNvSpPr/>
          <p:nvPr/>
        </p:nvSpPr>
        <p:spPr>
          <a:xfrm>
            <a:off x="4479804" y="7796338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AE" sz="2400" b="1" dirty="0">
                <a:solidFill>
                  <a:srgbClr val="C00000"/>
                </a:solidFill>
              </a:rPr>
              <a:t>الإسراف</a:t>
            </a:r>
            <a:endParaRPr lang="ar-AE" sz="2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324507-2FF7-4BCE-88A9-DFD3DFAA83FA}"/>
              </a:ext>
            </a:extLst>
          </p:cNvPr>
          <p:cNvSpPr/>
          <p:nvPr/>
        </p:nvSpPr>
        <p:spPr>
          <a:xfrm>
            <a:off x="1962390" y="8844799"/>
            <a:ext cx="4362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 كلما زاد الإسراف قلّ التفاخر (علاقة عكسية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 كلما زاد الإسراف زاد التفاخر (علاقة طردية )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 الإسراف سبب من أسباب التفاخر (علاقة سببية 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02070-B00F-4C25-8E68-FF2185D36D23}"/>
              </a:ext>
            </a:extLst>
          </p:cNvPr>
          <p:cNvSpPr txBox="1"/>
          <p:nvPr/>
        </p:nvSpPr>
        <p:spPr>
          <a:xfrm>
            <a:off x="63064" y="8838176"/>
            <a:ext cx="250057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AE" sz="1400" b="1" dirty="0"/>
              <a:t>أيضاً كلاهما ( الإسراف والخيلاء)    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F8A2F1-F36C-43D7-9379-57361116E564}"/>
              </a:ext>
            </a:extLst>
          </p:cNvPr>
          <p:cNvSpPr txBox="1"/>
          <p:nvPr/>
        </p:nvSpPr>
        <p:spPr>
          <a:xfrm>
            <a:off x="330538" y="9105906"/>
            <a:ext cx="231586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ar-AE" sz="1400" dirty="0"/>
              <a:t>حرام </a:t>
            </a:r>
          </a:p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ar-AE" sz="1400" dirty="0"/>
              <a:t>مكروه</a:t>
            </a:r>
          </a:p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ar-AE" sz="1400" dirty="0"/>
              <a:t>مندوب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1ECFDE-C30D-490F-B2D0-4B12267DF26A}"/>
              </a:ext>
            </a:extLst>
          </p:cNvPr>
          <p:cNvSpPr txBox="1"/>
          <p:nvPr/>
        </p:nvSpPr>
        <p:spPr>
          <a:xfrm>
            <a:off x="6333385" y="8913039"/>
            <a:ext cx="36746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r>
              <a:rPr lang="ar-AE" sz="1400" dirty="0"/>
              <a:t>1-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51EA01-5024-4292-8424-40819D9E73E6}"/>
              </a:ext>
            </a:extLst>
          </p:cNvPr>
          <p:cNvSpPr txBox="1"/>
          <p:nvPr/>
        </p:nvSpPr>
        <p:spPr>
          <a:xfrm>
            <a:off x="2631397" y="8836647"/>
            <a:ext cx="36746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r>
              <a:rPr lang="ar-AE" sz="1400" dirty="0"/>
              <a:t>2-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574148-22B9-4007-B594-12B66675FFC4}"/>
              </a:ext>
            </a:extLst>
          </p:cNvPr>
          <p:cNvSpPr/>
          <p:nvPr/>
        </p:nvSpPr>
        <p:spPr>
          <a:xfrm>
            <a:off x="383754" y="3401370"/>
            <a:ext cx="61822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2- يجوزالتمتع بالطعام والشراب الحلال لكن بشرطين ما هما  ؟</a:t>
            </a:r>
          </a:p>
          <a:p>
            <a:pPr algn="r"/>
            <a:r>
              <a:rPr lang="ar-AE" sz="1600" b="1" dirty="0">
                <a:solidFill>
                  <a:srgbClr val="C00000"/>
                </a:solidFill>
              </a:rPr>
              <a:t>( صل بين الشرط و الصورة المناسبة لها  ) ؟</a:t>
            </a: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7169C0B7-D106-4EF1-9866-ED99BCF52AAD}"/>
              </a:ext>
            </a:extLst>
          </p:cNvPr>
          <p:cNvSpPr/>
          <p:nvPr/>
        </p:nvSpPr>
        <p:spPr>
          <a:xfrm>
            <a:off x="395418" y="1539488"/>
            <a:ext cx="1727966" cy="141785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الإسراف في</a:t>
            </a:r>
            <a:endParaRPr lang="ar-AE" sz="1000" dirty="0">
              <a:solidFill>
                <a:prstClr val="black"/>
              </a:solidFill>
            </a:endParaRPr>
          </a:p>
          <a:p>
            <a:pPr algn="ctr"/>
            <a:endParaRPr lang="ar-AE" sz="1000" dirty="0">
              <a:solidFill>
                <a:prstClr val="black"/>
              </a:solidFill>
            </a:endParaRPr>
          </a:p>
          <a:p>
            <a:pPr algn="ctr"/>
            <a:r>
              <a:rPr lang="ar-AE" sz="1000" dirty="0">
                <a:solidFill>
                  <a:prstClr val="black"/>
                </a:solidFill>
              </a:rPr>
              <a:t>...................</a:t>
            </a:r>
          </a:p>
          <a:p>
            <a:pPr algn="ctr"/>
            <a:endParaRPr lang="ar-AE" sz="1000" dirty="0">
              <a:solidFill>
                <a:prstClr val="black"/>
              </a:solidFill>
            </a:endParaRPr>
          </a:p>
          <a:p>
            <a:pPr algn="ctr"/>
            <a:endParaRPr lang="ar-AE" sz="1400" dirty="0">
              <a:solidFill>
                <a:schemeClr val="tx1"/>
              </a:solidFill>
            </a:endParaRPr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792924CE-582B-49B4-8BA3-8C25F7E1B983}"/>
              </a:ext>
            </a:extLst>
          </p:cNvPr>
          <p:cNvSpPr/>
          <p:nvPr/>
        </p:nvSpPr>
        <p:spPr>
          <a:xfrm>
            <a:off x="1876282" y="1539488"/>
            <a:ext cx="1727966" cy="1417856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الإسراف في </a:t>
            </a:r>
            <a:r>
              <a:rPr lang="ar-AE" sz="1400" dirty="0">
                <a:solidFill>
                  <a:prstClr val="black"/>
                </a:solidFill>
              </a:rPr>
              <a:t> </a:t>
            </a:r>
          </a:p>
          <a:p>
            <a:pPr algn="ctr"/>
            <a:endParaRPr lang="ar-AE" sz="1400" dirty="0">
              <a:solidFill>
                <a:prstClr val="black"/>
              </a:solidFill>
            </a:endParaRPr>
          </a:p>
          <a:p>
            <a:pPr algn="ctr"/>
            <a:r>
              <a:rPr lang="ar-AE" sz="1000" dirty="0">
                <a:solidFill>
                  <a:prstClr val="black"/>
                </a:solidFill>
              </a:rPr>
              <a:t>....................</a:t>
            </a:r>
          </a:p>
          <a:p>
            <a:pPr algn="ctr"/>
            <a:endParaRPr lang="ar-AE" sz="1000" dirty="0">
              <a:solidFill>
                <a:prstClr val="black"/>
              </a:solidFill>
            </a:endParaRPr>
          </a:p>
          <a:p>
            <a:pPr algn="ctr"/>
            <a:endParaRPr lang="ar-AE" sz="1400" dirty="0">
              <a:solidFill>
                <a:schemeClr val="tx1"/>
              </a:solidFill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50E0EEEC-88F0-42EA-84F6-C67526FA20D9}"/>
              </a:ext>
            </a:extLst>
          </p:cNvPr>
          <p:cNvSpPr/>
          <p:nvPr/>
        </p:nvSpPr>
        <p:spPr>
          <a:xfrm>
            <a:off x="3357147" y="1539488"/>
            <a:ext cx="1727966" cy="1417856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الإسراف في</a:t>
            </a:r>
          </a:p>
          <a:p>
            <a:pPr algn="ctr"/>
            <a:r>
              <a:rPr lang="ar-AE" sz="1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ar-AE" sz="1000" dirty="0">
                <a:solidFill>
                  <a:schemeClr val="tx1"/>
                </a:solidFill>
              </a:rPr>
              <a:t>.....................</a:t>
            </a:r>
          </a:p>
          <a:p>
            <a:pPr algn="ctr"/>
            <a:endParaRPr lang="ar-AE" sz="1000" dirty="0">
              <a:solidFill>
                <a:schemeClr val="tx1"/>
              </a:solidFill>
            </a:endParaRPr>
          </a:p>
          <a:p>
            <a:pPr algn="ctr"/>
            <a:endParaRPr lang="ar-AE" sz="1000" dirty="0">
              <a:solidFill>
                <a:schemeClr val="tx1"/>
              </a:solidFill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85985C62-F272-47CB-A289-3B30819CA9D8}"/>
              </a:ext>
            </a:extLst>
          </p:cNvPr>
          <p:cNvSpPr/>
          <p:nvPr/>
        </p:nvSpPr>
        <p:spPr>
          <a:xfrm>
            <a:off x="4838019" y="1539488"/>
            <a:ext cx="1727966" cy="1417856"/>
          </a:xfrm>
          <a:prstGeom prst="hexagon">
            <a:avLst/>
          </a:prstGeom>
          <a:solidFill>
            <a:srgbClr val="9CCA7C"/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400" dirty="0">
                <a:solidFill>
                  <a:schemeClr val="tx1"/>
                </a:solidFill>
              </a:rPr>
              <a:t>الإسراف في</a:t>
            </a:r>
          </a:p>
          <a:p>
            <a:pPr algn="ctr"/>
            <a:r>
              <a:rPr lang="ar-AE" sz="1400" dirty="0">
                <a:solidFill>
                  <a:schemeClr val="tx1"/>
                </a:solidFill>
              </a:rPr>
              <a:t> </a:t>
            </a:r>
            <a:r>
              <a:rPr lang="ar-AE" sz="10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ar-AE" sz="1000" dirty="0">
                <a:solidFill>
                  <a:schemeClr val="tx1"/>
                </a:solidFill>
              </a:rPr>
              <a:t>.............</a:t>
            </a:r>
          </a:p>
          <a:p>
            <a:pPr algn="ctr"/>
            <a:endParaRPr lang="ar-AE" sz="1000" dirty="0">
              <a:solidFill>
                <a:schemeClr val="tx1"/>
              </a:solidFill>
            </a:endParaRPr>
          </a:p>
          <a:p>
            <a:pPr algn="ctr"/>
            <a:endParaRPr lang="ar-AE" sz="1000" dirty="0">
              <a:solidFill>
                <a:schemeClr val="tx1"/>
              </a:solidFill>
            </a:endParaRPr>
          </a:p>
        </p:txBody>
      </p:sp>
      <p:pic>
        <p:nvPicPr>
          <p:cNvPr id="35" name="Picture 12">
            <a:extLst>
              <a:ext uri="{FF2B5EF4-FFF2-40B4-BE49-F238E27FC236}">
                <a16:creationId xmlns:a16="http://schemas.microsoft.com/office/drawing/2014/main" id="{313CD995-30D5-4A96-A4A7-D69F68A3B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37" y="2456145"/>
            <a:ext cx="513971" cy="40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399968B-2E94-4A71-9F5C-4E9443FE8A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73262" y="2443971"/>
            <a:ext cx="457240" cy="3962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70C7FE8-DB6B-4127-8BCF-E6052677E3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4131" y="2523693"/>
            <a:ext cx="323116" cy="2804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04CDB0D-27A6-4939-8A31-0B342B2E1E45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1533" y="2470930"/>
            <a:ext cx="374497" cy="374497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0E001055-0A64-4D55-9A5C-4AF122648341}"/>
              </a:ext>
            </a:extLst>
          </p:cNvPr>
          <p:cNvSpPr/>
          <p:nvPr/>
        </p:nvSpPr>
        <p:spPr>
          <a:xfrm>
            <a:off x="3253105" y="277961"/>
            <a:ext cx="3379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1600" b="1" dirty="0">
                <a:solidFill>
                  <a:srgbClr val="C00000"/>
                </a:solidFill>
              </a:rPr>
              <a:t>1- ضع مجالات الإسراف  في المكان المناسب ؟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2D0F5AD-4FA3-43F2-B76F-B0ED5B201482}"/>
              </a:ext>
            </a:extLst>
          </p:cNvPr>
          <p:cNvSpPr/>
          <p:nvPr/>
        </p:nvSpPr>
        <p:spPr>
          <a:xfrm>
            <a:off x="4898338" y="752887"/>
            <a:ext cx="1002231" cy="564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اللباس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EF2B227-DFE3-435A-A3ED-566F16FEBE33}"/>
              </a:ext>
            </a:extLst>
          </p:cNvPr>
          <p:cNvSpPr/>
          <p:nvPr/>
        </p:nvSpPr>
        <p:spPr>
          <a:xfrm>
            <a:off x="995458" y="750429"/>
            <a:ext cx="1002231" cy="564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الشراب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B603DB-4225-4DC6-A605-312B9B48614F}"/>
              </a:ext>
            </a:extLst>
          </p:cNvPr>
          <p:cNvSpPr/>
          <p:nvPr/>
        </p:nvSpPr>
        <p:spPr>
          <a:xfrm>
            <a:off x="2289548" y="742197"/>
            <a:ext cx="1002231" cy="564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الصدقة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925D05-0C92-4F5B-A748-965824AF105D}"/>
              </a:ext>
            </a:extLst>
          </p:cNvPr>
          <p:cNvSpPr/>
          <p:nvPr/>
        </p:nvSpPr>
        <p:spPr>
          <a:xfrm>
            <a:off x="3604248" y="748317"/>
            <a:ext cx="1002231" cy="564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الأكل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9472EE9-2B07-49F2-BE73-74E22D1C1641}"/>
              </a:ext>
            </a:extLst>
          </p:cNvPr>
          <p:cNvSpPr/>
          <p:nvPr/>
        </p:nvSpPr>
        <p:spPr>
          <a:xfrm>
            <a:off x="4575508" y="4301222"/>
            <a:ext cx="1396634" cy="5646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من غير إسراف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BC2E905-8A56-4B1A-AFE2-A88F2D938495}"/>
              </a:ext>
            </a:extLst>
          </p:cNvPr>
          <p:cNvSpPr/>
          <p:nvPr/>
        </p:nvSpPr>
        <p:spPr>
          <a:xfrm>
            <a:off x="4586670" y="5219582"/>
            <a:ext cx="1396634" cy="5646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b="1" dirty="0">
                <a:solidFill>
                  <a:schemeClr val="tx1"/>
                </a:solidFill>
              </a:rPr>
              <a:t>من غير خيلاء </a:t>
            </a:r>
          </a:p>
        </p:txBody>
      </p:sp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0D60B9D5-746C-4147-B150-472143DCEC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674242"/>
              </p:ext>
            </p:extLst>
          </p:nvPr>
        </p:nvGraphicFramePr>
        <p:xfrm>
          <a:off x="950349" y="5315411"/>
          <a:ext cx="546224" cy="586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CorelDRAW" r:id="rId3" imgW="7159114" imgH="7694252" progId="CorelDraw.Graphic.21">
                  <p:embed/>
                </p:oleObj>
              </mc:Choice>
              <mc:Fallback>
                <p:oleObj name="CorelDRAW" r:id="rId3" imgW="7159114" imgH="7694252" progId="CorelDraw.Graphic.2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6E8996A-56D7-46D6-B518-0AD9078967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0349" y="5315411"/>
                        <a:ext cx="546224" cy="586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52">
            <a:extLst>
              <a:ext uri="{FF2B5EF4-FFF2-40B4-BE49-F238E27FC236}">
                <a16:creationId xmlns:a16="http://schemas.microsoft.com/office/drawing/2014/main" id="{395D5FA0-2345-4E27-8F22-6C0320C720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9436"/>
          <a:stretch/>
        </p:blipFill>
        <p:spPr>
          <a:xfrm flipH="1">
            <a:off x="1339284" y="4349789"/>
            <a:ext cx="221640" cy="586857"/>
          </a:xfrm>
          <a:prstGeom prst="rect">
            <a:avLst/>
          </a:prstGeom>
        </p:spPr>
      </p:pic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981678CF-B37C-4349-A108-673BE8E010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876787"/>
              </p:ext>
            </p:extLst>
          </p:nvPr>
        </p:nvGraphicFramePr>
        <p:xfrm>
          <a:off x="909912" y="4225730"/>
          <a:ext cx="356993" cy="704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CorelDRAW" r:id="rId7" imgW="3378602" imgH="7695949" progId="CorelDraw.Graphic.21">
                  <p:embed/>
                </p:oleObj>
              </mc:Choice>
              <mc:Fallback>
                <p:oleObj name="CorelDRAW" r:id="rId7" imgW="3378602" imgH="7695949" progId="CorelDraw.Graphic.21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AF727F1-C9EB-4414-A280-EA0CE19AE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09912" y="4225730"/>
                        <a:ext cx="356993" cy="704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82225EE-F1E1-4B9A-9A42-236225F02672}"/>
              </a:ext>
            </a:extLst>
          </p:cNvPr>
          <p:cNvSpPr txBox="1"/>
          <p:nvPr/>
        </p:nvSpPr>
        <p:spPr>
          <a:xfrm>
            <a:off x="5516808" y="8601498"/>
            <a:ext cx="1159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1400" b="1" dirty="0">
                <a:solidFill>
                  <a:srgbClr val="C00000"/>
                </a:solidFill>
              </a:rPr>
              <a:t>اختار اجابتين :</a:t>
            </a:r>
            <a:endParaRPr lang="ar-AE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40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649</TotalTime>
  <Words>235</Words>
  <Application>Microsoft Office PowerPoint</Application>
  <PresentationFormat>A4 Paper (210x297 mm)</PresentationFormat>
  <Paragraphs>54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CorelDRAW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17</cp:revision>
  <dcterms:created xsi:type="dcterms:W3CDTF">2021-01-15T06:29:35Z</dcterms:created>
  <dcterms:modified xsi:type="dcterms:W3CDTF">2021-02-03T17:05:26Z</dcterms:modified>
</cp:coreProperties>
</file>